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4" r:id="rId7"/>
    <p:sldId id="262" r:id="rId8"/>
    <p:sldId id="265" r:id="rId9"/>
    <p:sldId id="261"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67794" autoAdjust="0"/>
  </p:normalViewPr>
  <p:slideViewPr>
    <p:cSldViewPr>
      <p:cViewPr varScale="1">
        <p:scale>
          <a:sx n="49" d="100"/>
          <a:sy n="49" d="100"/>
        </p:scale>
        <p:origin x="-201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7994AF1-92E2-4074-A1F1-B68B4FD02D21}" type="datetimeFigureOut">
              <a:rPr lang="ar-IQ" smtClean="0"/>
              <a:t>10/04/1440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2A23273-BACA-4193-AA69-19CC280E1666}" type="slidenum">
              <a:rPr lang="ar-IQ" smtClean="0"/>
              <a:t>‹#›</a:t>
            </a:fld>
            <a:endParaRPr lang="ar-IQ"/>
          </a:p>
        </p:txBody>
      </p:sp>
    </p:spTree>
    <p:extLst>
      <p:ext uri="{BB962C8B-B14F-4D97-AF65-F5344CB8AC3E}">
        <p14:creationId xmlns:p14="http://schemas.microsoft.com/office/powerpoint/2010/main" val="16832236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12/18/2018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1413064"/>
            <a:ext cx="8136904" cy="4031873"/>
          </a:xfrm>
          <a:prstGeom prst="rect">
            <a:avLst/>
          </a:prstGeom>
        </p:spPr>
        <p:txBody>
          <a:bodyPr wrap="square">
            <a:spAutoFit/>
          </a:bodyPr>
          <a:lstStyle/>
          <a:p>
            <a:pPr lvl="0"/>
            <a:r>
              <a:rPr lang="en-US" sz="3200" b="1" dirty="0" err="1" smtClean="0">
                <a:solidFill>
                  <a:srgbClr val="7030A0"/>
                </a:solidFill>
              </a:rPr>
              <a:t>Lec</a:t>
            </a:r>
            <a:r>
              <a:rPr lang="en-US" sz="3200" b="1" dirty="0">
                <a:solidFill>
                  <a:srgbClr val="7030A0"/>
                </a:solidFill>
              </a:rPr>
              <a:t> </a:t>
            </a:r>
            <a:r>
              <a:rPr lang="en-US" sz="3200" b="1" dirty="0" smtClean="0">
                <a:solidFill>
                  <a:srgbClr val="7030A0"/>
                </a:solidFill>
              </a:rPr>
              <a:t>9                                                    </a:t>
            </a:r>
            <a:r>
              <a:rPr lang="en-US" sz="3200" b="1" dirty="0" smtClean="0">
                <a:solidFill>
                  <a:srgbClr val="7030A0"/>
                </a:solidFill>
              </a:rPr>
              <a:t>4th </a:t>
            </a:r>
            <a:r>
              <a:rPr lang="en-US" sz="3200" b="1" dirty="0">
                <a:solidFill>
                  <a:srgbClr val="7030A0"/>
                </a:solidFill>
              </a:rPr>
              <a:t>stage</a:t>
            </a:r>
          </a:p>
          <a:p>
            <a:pPr lvl="0"/>
            <a:r>
              <a:rPr lang="en-US" sz="3200" b="1" dirty="0" smtClean="0">
                <a:solidFill>
                  <a:srgbClr val="7030A0"/>
                </a:solidFill>
              </a:rPr>
              <a:t> </a:t>
            </a:r>
            <a:endParaRPr lang="en-US" sz="3200" b="1" dirty="0">
              <a:solidFill>
                <a:srgbClr val="7030A0"/>
              </a:solidFill>
            </a:endParaRPr>
          </a:p>
          <a:p>
            <a:pPr lvl="0"/>
            <a:r>
              <a:rPr lang="en-US" sz="3200" b="1" dirty="0">
                <a:solidFill>
                  <a:srgbClr val="7030A0"/>
                </a:solidFill>
              </a:rPr>
              <a:t> </a:t>
            </a:r>
          </a:p>
          <a:p>
            <a:pPr lvl="0"/>
            <a:r>
              <a:rPr lang="en-US" sz="3200" b="1" dirty="0">
                <a:solidFill>
                  <a:srgbClr val="C00000"/>
                </a:solidFill>
              </a:rPr>
              <a:t>Organic Pharmaceutical  Chemistry </a:t>
            </a:r>
            <a:r>
              <a:rPr lang="en-US" sz="3200" b="1" dirty="0" smtClean="0">
                <a:solidFill>
                  <a:srgbClr val="C00000"/>
                </a:solidFill>
              </a:rPr>
              <a:t>II</a:t>
            </a:r>
            <a:endParaRPr lang="en-US" sz="3200" b="1" dirty="0">
              <a:solidFill>
                <a:srgbClr val="C00000"/>
              </a:solidFill>
            </a:endParaRPr>
          </a:p>
          <a:p>
            <a:pPr lvl="0"/>
            <a:endParaRPr lang="en-US" sz="3200" b="1" dirty="0">
              <a:solidFill>
                <a:srgbClr val="C00000"/>
              </a:solidFill>
            </a:endParaRPr>
          </a:p>
          <a:p>
            <a:pPr lvl="0"/>
            <a:r>
              <a:rPr lang="en-US" sz="3200" b="1" dirty="0">
                <a:solidFill>
                  <a:srgbClr val="C00000"/>
                </a:solidFill>
              </a:rPr>
              <a:t>                         </a:t>
            </a:r>
            <a:r>
              <a:rPr lang="en-US" sz="3200" b="1" dirty="0" smtClean="0">
                <a:solidFill>
                  <a:srgbClr val="C00000"/>
                </a:solidFill>
              </a:rPr>
              <a:t>2018-2019</a:t>
            </a:r>
          </a:p>
          <a:p>
            <a:pPr lvl="0"/>
            <a:r>
              <a:rPr lang="en-US" sz="3200" b="1" dirty="0" smtClean="0">
                <a:solidFill>
                  <a:srgbClr val="002060"/>
                </a:solidFill>
                <a:cs typeface="Times New Roman"/>
              </a:rPr>
              <a:t>Assist prof. </a:t>
            </a:r>
            <a:r>
              <a:rPr lang="en-US" sz="3200" b="1" dirty="0" err="1" smtClean="0">
                <a:solidFill>
                  <a:srgbClr val="002060"/>
                </a:solidFill>
                <a:cs typeface="Times New Roman"/>
              </a:rPr>
              <a:t>Dr.Rita</a:t>
            </a:r>
            <a:r>
              <a:rPr lang="en-US" sz="3200" b="1" dirty="0" smtClean="0">
                <a:solidFill>
                  <a:srgbClr val="002060"/>
                </a:solidFill>
                <a:cs typeface="Times New Roman"/>
              </a:rPr>
              <a:t> Sabah Elias</a:t>
            </a:r>
          </a:p>
          <a:p>
            <a:pPr lvl="0"/>
            <a:r>
              <a:rPr lang="en-US" sz="3200" b="1" dirty="0" smtClean="0">
                <a:solidFill>
                  <a:srgbClr val="002060"/>
                </a:solidFill>
                <a:cs typeface="Times New Roman"/>
              </a:rPr>
              <a:t>College of Pharmacy, university of </a:t>
            </a:r>
            <a:r>
              <a:rPr lang="en-US" sz="3200" b="1" dirty="0" err="1" smtClean="0">
                <a:solidFill>
                  <a:srgbClr val="002060"/>
                </a:solidFill>
                <a:cs typeface="Times New Roman"/>
              </a:rPr>
              <a:t>Basrah</a:t>
            </a:r>
            <a:r>
              <a:rPr lang="en-US" sz="3200" b="1" dirty="0" smtClean="0">
                <a:solidFill>
                  <a:srgbClr val="002060"/>
                </a:solidFill>
                <a:cs typeface="Times New Roman"/>
              </a:rPr>
              <a:t> </a:t>
            </a:r>
            <a:endParaRPr lang="ar-IQ" sz="3200" b="1" dirty="0">
              <a:solidFill>
                <a:srgbClr val="002060"/>
              </a:solidFill>
              <a:cs typeface="Times New Roman"/>
            </a:endParaRPr>
          </a:p>
        </p:txBody>
      </p:sp>
    </p:spTree>
    <p:extLst>
      <p:ext uri="{BB962C8B-B14F-4D97-AF65-F5344CB8AC3E}">
        <p14:creationId xmlns:p14="http://schemas.microsoft.com/office/powerpoint/2010/main" val="1728746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2798311075"/>
              </p:ext>
            </p:extLst>
          </p:nvPr>
        </p:nvGraphicFramePr>
        <p:xfrm>
          <a:off x="28217" y="692696"/>
          <a:ext cx="8856984" cy="5332117"/>
        </p:xfrm>
        <a:graphic>
          <a:graphicData uri="http://schemas.openxmlformats.org/presentationml/2006/ole">
            <mc:AlternateContent xmlns:mc="http://schemas.openxmlformats.org/markup-compatibility/2006">
              <mc:Choice xmlns:v="urn:schemas-microsoft-com:vml" Requires="v">
                <p:oleObj spid="_x0000_s146441" name="CS ChemDraw Drawing" r:id="rId3" imgW="4807696" imgH="2911751" progId="ChemDraw.Document.6.0">
                  <p:embed/>
                </p:oleObj>
              </mc:Choice>
              <mc:Fallback>
                <p:oleObj name="CS ChemDraw Drawing" r:id="rId3" imgW="4807696" imgH="2911751" progId="ChemDraw.Document.6.0">
                  <p:embed/>
                  <p:pic>
                    <p:nvPicPr>
                      <p:cNvPr id="0" name="كائن 4"/>
                      <p:cNvPicPr>
                        <a:picLocks noChangeAspect="1" noChangeArrowheads="1"/>
                      </p:cNvPicPr>
                      <p:nvPr/>
                    </p:nvPicPr>
                    <p:blipFill>
                      <a:blip r:embed="rId4"/>
                      <a:srcRect/>
                      <a:stretch>
                        <a:fillRect/>
                      </a:stretch>
                    </p:blipFill>
                    <p:spPr bwMode="auto">
                      <a:xfrm>
                        <a:off x="28217" y="692696"/>
                        <a:ext cx="8856984" cy="533211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49952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8338" y="188640"/>
            <a:ext cx="8712968" cy="1791260"/>
          </a:xfrm>
          <a:prstGeom prst="rect">
            <a:avLst/>
          </a:prstGeom>
        </p:spPr>
        <p:txBody>
          <a:bodyPr wrap="square">
            <a:spAutoFit/>
          </a:bodyPr>
          <a:lstStyle/>
          <a:p>
            <a:pPr>
              <a:lnSpc>
                <a:spcPct val="115000"/>
              </a:lnSpc>
              <a:spcAft>
                <a:spcPts val="0"/>
              </a:spcAft>
            </a:pPr>
            <a:r>
              <a:rPr lang="en-US" sz="2400" b="1" dirty="0">
                <a:solidFill>
                  <a:srgbClr val="C00000"/>
                </a:solidFill>
                <a:latin typeface="Times New Roman"/>
                <a:ea typeface="Times New Roman"/>
                <a:cs typeface="Arial"/>
              </a:rPr>
              <a:t>Hydrocortisone:-</a:t>
            </a:r>
            <a:r>
              <a:rPr lang="en-US" sz="2400" dirty="0">
                <a:latin typeface="Times New Roman"/>
                <a:ea typeface="Times New Roman"/>
                <a:cs typeface="Arial"/>
              </a:rPr>
              <a:t>  11β,17,21-trihydroxypregn-4-ene-3,20-dione, is the primary natural GC in humans. It is used for all the indications mentioned previously. </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 </a:t>
            </a:r>
            <a:endParaRPr lang="en-US" sz="2400" dirty="0">
              <a:ea typeface="Calibri"/>
              <a:cs typeface="Arial"/>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1046546"/>
              </p:ext>
            </p:extLst>
          </p:nvPr>
        </p:nvGraphicFramePr>
        <p:xfrm>
          <a:off x="746125" y="1677988"/>
          <a:ext cx="7777163" cy="4787900"/>
        </p:xfrm>
        <a:graphic>
          <a:graphicData uri="http://schemas.openxmlformats.org/presentationml/2006/ole">
            <mc:AlternateContent xmlns:mc="http://schemas.openxmlformats.org/markup-compatibility/2006">
              <mc:Choice xmlns:v="urn:schemas-microsoft-com:vml" Requires="v">
                <p:oleObj spid="_x0000_s147464" name="CS ChemDraw Drawing" r:id="rId3" imgW="3503176" imgH="2169673" progId="ChemDraw.Document.6.0">
                  <p:embed/>
                </p:oleObj>
              </mc:Choice>
              <mc:Fallback>
                <p:oleObj name="CS ChemDraw Drawing" r:id="rId3" imgW="3503176" imgH="2169673" progId="ChemDraw.Document.6.0">
                  <p:embed/>
                  <p:pic>
                    <p:nvPicPr>
                      <p:cNvPr id="0" name="كائن 1"/>
                      <p:cNvPicPr>
                        <a:picLocks noChangeAspect="1" noChangeArrowheads="1"/>
                      </p:cNvPicPr>
                      <p:nvPr/>
                    </p:nvPicPr>
                    <p:blipFill>
                      <a:blip r:embed="rId4"/>
                      <a:srcRect/>
                      <a:stretch>
                        <a:fillRect/>
                      </a:stretch>
                    </p:blipFill>
                    <p:spPr bwMode="auto">
                      <a:xfrm>
                        <a:off x="746125" y="1677988"/>
                        <a:ext cx="7777163"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6345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3289446830"/>
              </p:ext>
            </p:extLst>
          </p:nvPr>
        </p:nvGraphicFramePr>
        <p:xfrm>
          <a:off x="1420813" y="3024188"/>
          <a:ext cx="6804025" cy="3556000"/>
        </p:xfrm>
        <a:graphic>
          <a:graphicData uri="http://schemas.openxmlformats.org/presentationml/2006/ole">
            <mc:AlternateContent xmlns:mc="http://schemas.openxmlformats.org/markup-compatibility/2006">
              <mc:Choice xmlns:v="urn:schemas-microsoft-com:vml" Requires="v">
                <p:oleObj spid="_x0000_s148487" name="CS ChemDraw Drawing" r:id="rId3" imgW="4091704" imgH="2136114" progId="ChemDraw.Document.6.0">
                  <p:embed/>
                </p:oleObj>
              </mc:Choice>
              <mc:Fallback>
                <p:oleObj name="CS ChemDraw Drawing" r:id="rId3" imgW="4091704" imgH="2136114" progId="ChemDraw.Document.6.0">
                  <p:embed/>
                  <p:pic>
                    <p:nvPicPr>
                      <p:cNvPr id="0" name=""/>
                      <p:cNvPicPr/>
                      <p:nvPr/>
                    </p:nvPicPr>
                    <p:blipFill>
                      <a:blip r:embed="rId4"/>
                      <a:stretch>
                        <a:fillRect/>
                      </a:stretch>
                    </p:blipFill>
                    <p:spPr>
                      <a:xfrm>
                        <a:off x="1420813" y="3024188"/>
                        <a:ext cx="6804025" cy="3556000"/>
                      </a:xfrm>
                      <a:prstGeom prst="rect">
                        <a:avLst/>
                      </a:prstGeom>
                    </p:spPr>
                  </p:pic>
                </p:oleObj>
              </mc:Fallback>
            </mc:AlternateContent>
          </a:graphicData>
        </a:graphic>
      </p:graphicFrame>
      <p:sp>
        <p:nvSpPr>
          <p:cNvPr id="3" name="مستطيل 2"/>
          <p:cNvSpPr/>
          <p:nvPr/>
        </p:nvSpPr>
        <p:spPr>
          <a:xfrm>
            <a:off x="179512" y="332656"/>
            <a:ext cx="8568952" cy="1764394"/>
          </a:xfrm>
          <a:prstGeom prst="rect">
            <a:avLst/>
          </a:prstGeom>
        </p:spPr>
        <p:txBody>
          <a:bodyPr wrap="square">
            <a:spAutoFit/>
          </a:bodyPr>
          <a:lstStyle/>
          <a:p>
            <a:pPr>
              <a:lnSpc>
                <a:spcPct val="115000"/>
              </a:lnSpc>
              <a:spcAft>
                <a:spcPts val="0"/>
              </a:spcAft>
            </a:pPr>
            <a:r>
              <a:rPr lang="en-US" sz="2400" dirty="0">
                <a:solidFill>
                  <a:srgbClr val="1F497D"/>
                </a:solidFill>
                <a:latin typeface="Times New Roman"/>
                <a:ea typeface="Times New Roman"/>
                <a:cs typeface="Arial"/>
              </a:rPr>
              <a:t>Cortisone </a:t>
            </a:r>
            <a:r>
              <a:rPr lang="en-US" sz="2400" dirty="0" smtClean="0">
                <a:solidFill>
                  <a:srgbClr val="1F497D"/>
                </a:solidFill>
                <a:latin typeface="Times New Roman"/>
                <a:ea typeface="Times New Roman"/>
                <a:cs typeface="Arial"/>
              </a:rPr>
              <a:t>Acetate</a:t>
            </a:r>
            <a:r>
              <a:rPr lang="en-US" sz="2400" dirty="0" smtClean="0">
                <a:latin typeface="Times New Roman"/>
                <a:ea typeface="Times New Roman"/>
                <a:cs typeface="Arial"/>
              </a:rPr>
              <a:t>, </a:t>
            </a:r>
            <a:r>
              <a:rPr lang="en-US" sz="2400" dirty="0">
                <a:latin typeface="Times New Roman"/>
                <a:ea typeface="Times New Roman"/>
                <a:cs typeface="Arial"/>
              </a:rPr>
              <a:t>is the 21-acetate of naturally occurring cortisone with good systemic anti-inflammatory activity and low-to-moderate salt-retention activity after its in vivo conversion to hydrocortisone acetate.  </a:t>
            </a:r>
            <a:endParaRPr lang="en-US" sz="2400" dirty="0">
              <a:ea typeface="Calibri"/>
              <a:cs typeface="Arial"/>
            </a:endParaRPr>
          </a:p>
        </p:txBody>
      </p:sp>
    </p:spTree>
    <p:extLst>
      <p:ext uri="{BB962C8B-B14F-4D97-AF65-F5344CB8AC3E}">
        <p14:creationId xmlns:p14="http://schemas.microsoft.com/office/powerpoint/2010/main" val="318811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2376" y="476672"/>
            <a:ext cx="8964488" cy="5047536"/>
          </a:xfrm>
          <a:prstGeom prst="rect">
            <a:avLst/>
          </a:prstGeom>
        </p:spPr>
        <p:txBody>
          <a:bodyPr wrap="square">
            <a:spAutoFit/>
          </a:bodyPr>
          <a:lstStyle/>
          <a:p>
            <a:pPr>
              <a:lnSpc>
                <a:spcPct val="115000"/>
              </a:lnSpc>
              <a:spcAft>
                <a:spcPts val="0"/>
              </a:spcAft>
            </a:pPr>
            <a:r>
              <a:rPr lang="en-US" sz="2800" b="1" dirty="0">
                <a:solidFill>
                  <a:srgbClr val="1F497D"/>
                </a:solidFill>
                <a:ea typeface="Calibri"/>
                <a:cs typeface="+mj-cs"/>
              </a:rPr>
              <a:t>Prednisolone:-</a:t>
            </a:r>
            <a:r>
              <a:rPr lang="en-US" sz="2800" dirty="0">
                <a:ea typeface="Calibri"/>
                <a:cs typeface="+mj-cs"/>
              </a:rPr>
              <a:t>  </a:t>
            </a:r>
            <a:r>
              <a:rPr lang="en-US" sz="2800" dirty="0">
                <a:latin typeface="Times New Roman"/>
                <a:ea typeface="Calibri"/>
                <a:cs typeface="+mj-cs"/>
              </a:rPr>
              <a:t>Δ</a:t>
            </a:r>
            <a:r>
              <a:rPr lang="en-US" sz="2800" baseline="30000" dirty="0">
                <a:latin typeface="Times New Roman"/>
                <a:ea typeface="Calibri"/>
                <a:cs typeface="+mj-cs"/>
              </a:rPr>
              <a:t>1</a:t>
            </a:r>
            <a:r>
              <a:rPr lang="en-US" sz="2800" dirty="0">
                <a:latin typeface="Times New Roman"/>
                <a:ea typeface="Calibri"/>
                <a:cs typeface="+mj-cs"/>
              </a:rPr>
              <a:t>-hydrocortisone, </a:t>
            </a:r>
            <a:r>
              <a:rPr lang="en-US" sz="2800" dirty="0" smtClean="0">
                <a:latin typeface="Times New Roman"/>
                <a:ea typeface="Calibri"/>
                <a:cs typeface="+mj-cs"/>
              </a:rPr>
              <a:t>11β,17,21-trihydroxypregna-1,4-diene-3,20-dione</a:t>
            </a:r>
            <a:r>
              <a:rPr lang="en-US" sz="2800" dirty="0">
                <a:latin typeface="Times New Roman"/>
                <a:ea typeface="Calibri"/>
                <a:cs typeface="+mj-cs"/>
              </a:rPr>
              <a:t>, it has a low MC activity.</a:t>
            </a:r>
            <a:endParaRPr lang="en-US" sz="2800" dirty="0">
              <a:ea typeface="Calibri"/>
              <a:cs typeface="+mj-cs"/>
            </a:endParaRPr>
          </a:p>
          <a:p>
            <a:pPr>
              <a:lnSpc>
                <a:spcPct val="115000"/>
              </a:lnSpc>
              <a:spcAft>
                <a:spcPts val="0"/>
              </a:spcAft>
            </a:pPr>
            <a:r>
              <a:rPr lang="en-US" sz="2800" dirty="0">
                <a:latin typeface="Times New Roman"/>
                <a:ea typeface="Times New Roman"/>
                <a:cs typeface="+mj-cs"/>
              </a:rPr>
              <a:t> </a:t>
            </a:r>
            <a:endParaRPr lang="en-US" sz="2800" dirty="0">
              <a:ea typeface="Calibri"/>
              <a:cs typeface="+mj-cs"/>
            </a:endParaRPr>
          </a:p>
          <a:p>
            <a:pPr>
              <a:lnSpc>
                <a:spcPct val="115000"/>
              </a:lnSpc>
              <a:spcAft>
                <a:spcPts val="1000"/>
              </a:spcAft>
            </a:pPr>
            <a:r>
              <a:rPr lang="en-US" sz="2800" b="1" dirty="0">
                <a:solidFill>
                  <a:srgbClr val="1F497D"/>
                </a:solidFill>
                <a:latin typeface="Times New Roman"/>
                <a:ea typeface="Calibri"/>
                <a:cs typeface="+mj-cs"/>
              </a:rPr>
              <a:t>Prednisone:-</a:t>
            </a:r>
            <a:r>
              <a:rPr lang="en-US" sz="2800" b="1" dirty="0">
                <a:latin typeface="Times New Roman"/>
                <a:ea typeface="Calibri"/>
                <a:cs typeface="+mj-cs"/>
              </a:rPr>
              <a:t>  </a:t>
            </a:r>
            <a:r>
              <a:rPr lang="en-US" sz="2800" dirty="0">
                <a:latin typeface="Times New Roman"/>
                <a:ea typeface="Calibri"/>
                <a:cs typeface="+mj-cs"/>
              </a:rPr>
              <a:t>Δ</a:t>
            </a:r>
            <a:r>
              <a:rPr lang="en-US" sz="2800" baseline="30000" dirty="0">
                <a:latin typeface="Times New Roman"/>
                <a:ea typeface="Calibri"/>
                <a:cs typeface="+mj-cs"/>
              </a:rPr>
              <a:t>1</a:t>
            </a:r>
            <a:r>
              <a:rPr lang="en-US" sz="2800" dirty="0">
                <a:latin typeface="Times New Roman"/>
                <a:ea typeface="Calibri"/>
                <a:cs typeface="+mj-cs"/>
              </a:rPr>
              <a:t>-cortisone, 17,21-dihydroxypregna-1,4-diene-3,11,20-trione, has systemic activity very similar to that of prednisolone, and because of its lower salt-retention activity, it is often preferred over cortisone or hydrocortisone. Prednisone must be reduced in vivo to prednisolone to provide the active GC.</a:t>
            </a:r>
            <a:endParaRPr lang="en-US" sz="2800" dirty="0">
              <a:ea typeface="Calibri"/>
              <a:cs typeface="+mj-cs"/>
            </a:endParaRPr>
          </a:p>
        </p:txBody>
      </p:sp>
    </p:spTree>
    <p:extLst>
      <p:ext uri="{BB962C8B-B14F-4D97-AF65-F5344CB8AC3E}">
        <p14:creationId xmlns:p14="http://schemas.microsoft.com/office/powerpoint/2010/main" val="3514265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5747"/>
            <a:ext cx="8748464" cy="5035866"/>
          </a:xfrm>
          <a:prstGeom prst="rect">
            <a:avLst/>
          </a:prstGeom>
        </p:spPr>
        <p:txBody>
          <a:bodyPr wrap="square">
            <a:spAutoFit/>
          </a:bodyPr>
          <a:lstStyle/>
          <a:p>
            <a:pPr>
              <a:lnSpc>
                <a:spcPct val="115000"/>
              </a:lnSpc>
              <a:spcAft>
                <a:spcPts val="1000"/>
              </a:spcAft>
            </a:pPr>
            <a:r>
              <a:rPr lang="en-US" sz="2800" dirty="0">
                <a:solidFill>
                  <a:srgbClr val="1F497D"/>
                </a:solidFill>
                <a:latin typeface="Times New Roman"/>
                <a:ea typeface="Times New Roman"/>
                <a:cs typeface="Arial"/>
              </a:rPr>
              <a:t>Glucocorticoid with very low or no salt retention</a:t>
            </a:r>
            <a:endParaRPr lang="en-US" sz="2800" dirty="0">
              <a:ea typeface="Calibri"/>
              <a:cs typeface="Arial"/>
            </a:endParaRPr>
          </a:p>
          <a:p>
            <a:pPr>
              <a:lnSpc>
                <a:spcPct val="115000"/>
              </a:lnSpc>
              <a:spcAft>
                <a:spcPts val="1000"/>
              </a:spcAft>
            </a:pPr>
            <a:r>
              <a:rPr lang="en-US" sz="2800" dirty="0" err="1">
                <a:solidFill>
                  <a:srgbClr val="FF0000"/>
                </a:solidFill>
                <a:ea typeface="Calibri"/>
                <a:cs typeface="Arial"/>
              </a:rPr>
              <a:t>Beclomethasone</a:t>
            </a:r>
            <a:r>
              <a:rPr lang="en-US" sz="2800" dirty="0">
                <a:solidFill>
                  <a:srgbClr val="FF0000"/>
                </a:solidFill>
                <a:ea typeface="Calibri"/>
                <a:cs typeface="Arial"/>
              </a:rPr>
              <a:t> </a:t>
            </a:r>
            <a:r>
              <a:rPr lang="en-US" sz="2800" dirty="0" err="1">
                <a:solidFill>
                  <a:srgbClr val="FF0000"/>
                </a:solidFill>
                <a:ea typeface="Calibri"/>
                <a:cs typeface="Arial"/>
              </a:rPr>
              <a:t>Dipropionate</a:t>
            </a:r>
            <a:r>
              <a:rPr lang="en-US" sz="2800" dirty="0">
                <a:ea typeface="Calibri"/>
                <a:cs typeface="Arial"/>
              </a:rPr>
              <a:t>:-  9-chloro-11β-hydroxy-16β-methyl-17,21-bis-(1-oxopropoxy)-pregna-1,4-diene-3,20-dione </a:t>
            </a:r>
            <a:r>
              <a:rPr lang="en-US" sz="2800" dirty="0" smtClean="0">
                <a:ea typeface="Calibri"/>
                <a:cs typeface="Arial"/>
              </a:rPr>
              <a:t>is </a:t>
            </a:r>
            <a:r>
              <a:rPr lang="en-US" sz="2800" dirty="0">
                <a:ea typeface="Calibri"/>
                <a:cs typeface="Arial"/>
              </a:rPr>
              <a:t>used in nasal sprays to treat allergic rhinitis and asthma. </a:t>
            </a:r>
            <a:endParaRPr lang="en-US" sz="2800" dirty="0" smtClean="0">
              <a:ea typeface="Calibri"/>
              <a:cs typeface="Arial"/>
            </a:endParaRPr>
          </a:p>
          <a:p>
            <a:pPr>
              <a:lnSpc>
                <a:spcPct val="115000"/>
              </a:lnSpc>
              <a:spcAft>
                <a:spcPts val="1000"/>
              </a:spcAft>
            </a:pPr>
            <a:endParaRPr lang="en-US" sz="2800" dirty="0">
              <a:ea typeface="Calibri"/>
              <a:cs typeface="Arial"/>
            </a:endParaRPr>
          </a:p>
          <a:p>
            <a:pPr>
              <a:lnSpc>
                <a:spcPct val="115000"/>
              </a:lnSpc>
              <a:spcAft>
                <a:spcPts val="1000"/>
              </a:spcAft>
            </a:pPr>
            <a:r>
              <a:rPr lang="en-US" sz="2800" b="1" dirty="0" smtClean="0">
                <a:solidFill>
                  <a:srgbClr val="FF0000"/>
                </a:solidFill>
                <a:ea typeface="Calibri"/>
                <a:cs typeface="Arial"/>
              </a:rPr>
              <a:t>Betamethasone</a:t>
            </a:r>
            <a:r>
              <a:rPr lang="en-US" sz="2800" b="1" dirty="0">
                <a:solidFill>
                  <a:srgbClr val="FF0000"/>
                </a:solidFill>
                <a:ea typeface="Calibri"/>
                <a:cs typeface="Arial"/>
              </a:rPr>
              <a:t>:- </a:t>
            </a:r>
            <a:r>
              <a:rPr lang="en-US" sz="2800" dirty="0">
                <a:ea typeface="Calibri"/>
                <a:cs typeface="Arial"/>
              </a:rPr>
              <a:t>9-fluoro-11β,17,21-trihydroxy-16β-methylpregna-1,4-diene-3,20-dione</a:t>
            </a:r>
            <a:r>
              <a:rPr lang="en-US" sz="2800" dirty="0" smtClean="0">
                <a:ea typeface="Calibri"/>
                <a:cs typeface="Arial"/>
              </a:rPr>
              <a:t>.</a:t>
            </a:r>
          </a:p>
          <a:p>
            <a:pPr>
              <a:lnSpc>
                <a:spcPct val="115000"/>
              </a:lnSpc>
              <a:spcAft>
                <a:spcPts val="1000"/>
              </a:spcAft>
            </a:pPr>
            <a:endParaRPr lang="en-US" sz="2800" dirty="0">
              <a:ea typeface="Calibri"/>
              <a:cs typeface="Arial"/>
            </a:endParaRPr>
          </a:p>
        </p:txBody>
      </p:sp>
    </p:spTree>
    <p:extLst>
      <p:ext uri="{BB962C8B-B14F-4D97-AF65-F5344CB8AC3E}">
        <p14:creationId xmlns:p14="http://schemas.microsoft.com/office/powerpoint/2010/main" val="1500578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34802"/>
            <a:ext cx="8500858" cy="4441216"/>
          </a:xfrm>
          <a:prstGeom prst="rect">
            <a:avLst/>
          </a:prstGeom>
        </p:spPr>
        <p:txBody>
          <a:bodyPr wrap="square">
            <a:spAutoFit/>
          </a:bodyPr>
          <a:lstStyle/>
          <a:p>
            <a:pPr>
              <a:lnSpc>
                <a:spcPct val="115000"/>
              </a:lnSpc>
              <a:spcAft>
                <a:spcPts val="1000"/>
              </a:spcAft>
            </a:pPr>
            <a:r>
              <a:rPr lang="en-US" sz="2800" b="1" dirty="0">
                <a:latin typeface="Times New Roman"/>
                <a:ea typeface="Calibri"/>
                <a:cs typeface="Arial"/>
              </a:rPr>
              <a:t>Dexamethasone:-</a:t>
            </a:r>
            <a:r>
              <a:rPr lang="en-US" sz="2800" dirty="0">
                <a:latin typeface="Times New Roman"/>
                <a:ea typeface="Calibri"/>
                <a:cs typeface="Arial"/>
              </a:rPr>
              <a:t> 9-fluoro-11β, 17,21-trihydroxy-16α-methylpregna-1,4-diene-3,20-dione</a:t>
            </a:r>
            <a:r>
              <a:rPr lang="en-US" sz="2800" dirty="0" smtClean="0">
                <a:latin typeface="Times New Roman"/>
                <a:ea typeface="Times New Roman"/>
                <a:cs typeface="Arial"/>
              </a:rPr>
              <a:t>.</a:t>
            </a:r>
          </a:p>
          <a:p>
            <a:pPr>
              <a:lnSpc>
                <a:spcPct val="115000"/>
              </a:lnSpc>
              <a:spcAft>
                <a:spcPts val="1000"/>
              </a:spcAft>
            </a:pPr>
            <a:endParaRPr lang="en-US" sz="2800" dirty="0">
              <a:ea typeface="Calibri"/>
              <a:cs typeface="Arial"/>
            </a:endParaRPr>
          </a:p>
          <a:p>
            <a:pPr>
              <a:lnSpc>
                <a:spcPct val="115000"/>
              </a:lnSpc>
              <a:spcAft>
                <a:spcPts val="1000"/>
              </a:spcAft>
            </a:pPr>
            <a:r>
              <a:rPr lang="en-US" sz="2800" b="1" dirty="0">
                <a:latin typeface="Times New Roman"/>
                <a:ea typeface="Calibri"/>
                <a:cs typeface="Arial"/>
              </a:rPr>
              <a:t>Triamcinolone:-  </a:t>
            </a:r>
            <a:r>
              <a:rPr lang="en-US" sz="2800" dirty="0">
                <a:latin typeface="Times New Roman"/>
                <a:ea typeface="Calibri"/>
                <a:cs typeface="Arial"/>
              </a:rPr>
              <a:t>9-fluoro-11β,16α, 17,21-tetrahydroxypregna-1,4-diene-3,20-dione.</a:t>
            </a:r>
            <a:endParaRPr lang="en-US" sz="2800" dirty="0">
              <a:ea typeface="Calibri"/>
              <a:cs typeface="Arial"/>
            </a:endParaRPr>
          </a:p>
          <a:p>
            <a:pPr>
              <a:lnSpc>
                <a:spcPct val="115000"/>
              </a:lnSpc>
              <a:spcAft>
                <a:spcPts val="1000"/>
              </a:spcAft>
            </a:pPr>
            <a:r>
              <a:rPr lang="en-US" sz="2800" dirty="0">
                <a:latin typeface="Times New Roman"/>
                <a:ea typeface="Calibri"/>
                <a:cs typeface="Arial"/>
              </a:rPr>
              <a:t>All above GC are present in different salt forms and used for several purpose as anti-inflammatory and  anti-allergic effects with </a:t>
            </a:r>
            <a:r>
              <a:rPr lang="en-US" sz="2800" dirty="0">
                <a:latin typeface="Times New Roman"/>
                <a:ea typeface="Times New Roman"/>
                <a:cs typeface="Arial"/>
              </a:rPr>
              <a:t>very low or no salt retention.</a:t>
            </a:r>
            <a:endParaRPr lang="en-US" sz="2800" dirty="0">
              <a:ea typeface="Calibri"/>
              <a:cs typeface="Arial"/>
            </a:endParaRPr>
          </a:p>
        </p:txBody>
      </p:sp>
    </p:spTree>
    <p:extLst>
      <p:ext uri="{BB962C8B-B14F-4D97-AF65-F5344CB8AC3E}">
        <p14:creationId xmlns:p14="http://schemas.microsoft.com/office/powerpoint/2010/main" val="115715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919" y="476672"/>
            <a:ext cx="8784976" cy="5379037"/>
          </a:xfrm>
          <a:prstGeom prst="rect">
            <a:avLst/>
          </a:prstGeom>
        </p:spPr>
        <p:txBody>
          <a:bodyPr wrap="square">
            <a:spAutoFit/>
          </a:bodyPr>
          <a:lstStyle/>
          <a:p>
            <a:pPr>
              <a:lnSpc>
                <a:spcPct val="115000"/>
              </a:lnSpc>
              <a:spcAft>
                <a:spcPts val="0"/>
              </a:spcAft>
            </a:pPr>
            <a:r>
              <a:rPr lang="en-US" sz="2000" b="1" dirty="0">
                <a:solidFill>
                  <a:srgbClr val="C00000"/>
                </a:solidFill>
                <a:latin typeface="Times New Roman"/>
                <a:ea typeface="Times New Roman"/>
                <a:cs typeface="Arial"/>
              </a:rPr>
              <a:t>Structure of Steroid Hormone-Receptor Complexes</a:t>
            </a:r>
            <a:endParaRPr lang="en-US" sz="2000" dirty="0">
              <a:ea typeface="Calibri"/>
              <a:cs typeface="Arial"/>
            </a:endParaRPr>
          </a:p>
          <a:p>
            <a:pPr>
              <a:lnSpc>
                <a:spcPct val="115000"/>
              </a:lnSpc>
              <a:spcAft>
                <a:spcPts val="0"/>
              </a:spcAft>
            </a:pPr>
            <a:r>
              <a:rPr lang="en-US" sz="2000" dirty="0">
                <a:latin typeface="Times New Roman"/>
                <a:ea typeface="Times New Roman"/>
                <a:cs typeface="Arial"/>
              </a:rPr>
              <a:t>Steroid hormone-receptor complexes include the steroid hormone receptor as well as other proteins, predominantly </a:t>
            </a:r>
            <a:r>
              <a:rPr lang="en-US" sz="2000" dirty="0">
                <a:solidFill>
                  <a:srgbClr val="FF0000"/>
                </a:solidFill>
                <a:latin typeface="Times New Roman"/>
                <a:ea typeface="Times New Roman"/>
                <a:cs typeface="Arial"/>
              </a:rPr>
              <a:t>chaperone</a:t>
            </a:r>
            <a:r>
              <a:rPr lang="en-US" sz="2000" dirty="0">
                <a:latin typeface="Times New Roman"/>
                <a:ea typeface="Times New Roman"/>
                <a:cs typeface="Arial"/>
              </a:rPr>
              <a:t> (heat shock) proteins, </a:t>
            </a:r>
            <a:r>
              <a:rPr lang="en-US" sz="2000" dirty="0" err="1">
                <a:latin typeface="Times New Roman"/>
                <a:ea typeface="Times New Roman"/>
                <a:cs typeface="Arial"/>
              </a:rPr>
              <a:t>cochaperones</a:t>
            </a:r>
            <a:r>
              <a:rPr lang="en-US" sz="2000" dirty="0">
                <a:latin typeface="Times New Roman"/>
                <a:ea typeface="Times New Roman"/>
                <a:cs typeface="Arial"/>
              </a:rPr>
              <a:t>, and </a:t>
            </a:r>
            <a:r>
              <a:rPr lang="en-US" sz="2000" dirty="0" err="1">
                <a:latin typeface="Times New Roman"/>
                <a:ea typeface="Times New Roman"/>
                <a:cs typeface="Arial"/>
              </a:rPr>
              <a:t>immunophilins</a:t>
            </a:r>
            <a:r>
              <a:rPr lang="en-US" sz="2000" dirty="0">
                <a:latin typeface="Times New Roman"/>
                <a:ea typeface="Times New Roman"/>
                <a:cs typeface="Arial"/>
              </a:rPr>
              <a:t>. Their role is to “chaperone” the correct conformation and folding of complex proteins, which is otherwise much more difficult as temperatures increase. At normal physiological temperatures, the chaperone proteins assist the proper folding of large proteins such as steroid hormone receptors. </a:t>
            </a:r>
            <a:endParaRPr lang="en-US" sz="2000" dirty="0">
              <a:ea typeface="Calibri"/>
              <a:cs typeface="Arial"/>
            </a:endParaRPr>
          </a:p>
          <a:p>
            <a:pPr>
              <a:lnSpc>
                <a:spcPct val="115000"/>
              </a:lnSpc>
              <a:spcAft>
                <a:spcPts val="0"/>
              </a:spcAft>
            </a:pPr>
            <a:r>
              <a:rPr lang="en-US" sz="2000" dirty="0">
                <a:latin typeface="Times New Roman"/>
                <a:ea typeface="Times New Roman"/>
                <a:cs typeface="Arial"/>
              </a:rPr>
              <a:t> </a:t>
            </a:r>
            <a:endParaRPr lang="en-US" sz="2000" dirty="0">
              <a:ea typeface="Calibri"/>
              <a:cs typeface="Arial"/>
            </a:endParaRPr>
          </a:p>
          <a:p>
            <a:pPr>
              <a:lnSpc>
                <a:spcPct val="115000"/>
              </a:lnSpc>
              <a:spcAft>
                <a:spcPts val="0"/>
              </a:spcAft>
            </a:pPr>
            <a:r>
              <a:rPr lang="en-US" sz="2000" dirty="0">
                <a:latin typeface="Times New Roman"/>
                <a:ea typeface="Times New Roman"/>
                <a:cs typeface="Arial"/>
              </a:rPr>
              <a:t>Without the chaperones, the steroid hormone-binding site on the receptor does not have the proper folding and conformation for optimal steroid binding. Once the steroid hormone binds to the receptor, a conformational change of the receptor occurs, and the mature receptor complex dissociates. The receptor is </a:t>
            </a:r>
            <a:r>
              <a:rPr lang="en-US" sz="2000" dirty="0" err="1">
                <a:latin typeface="Times New Roman"/>
                <a:ea typeface="Times New Roman"/>
                <a:cs typeface="Arial"/>
              </a:rPr>
              <a:t>dimerized</a:t>
            </a:r>
            <a:r>
              <a:rPr lang="en-US" sz="2000" dirty="0">
                <a:latin typeface="Times New Roman"/>
                <a:ea typeface="Times New Roman"/>
                <a:cs typeface="Arial"/>
              </a:rPr>
              <a:t>, phosphorylated, and transported into the nucleus. There, the zinc fingers on the steroid hormone receptor bind to the target gene(s) in the DNA.  Gene activation or suppression results.</a:t>
            </a:r>
            <a:endParaRPr lang="en-US" sz="2000" dirty="0">
              <a:ea typeface="Calibri"/>
              <a:cs typeface="Arial"/>
            </a:endParaRPr>
          </a:p>
        </p:txBody>
      </p:sp>
    </p:spTree>
    <p:extLst>
      <p:ext uri="{BB962C8B-B14F-4D97-AF65-F5344CB8AC3E}">
        <p14:creationId xmlns:p14="http://schemas.microsoft.com/office/powerpoint/2010/main" val="1018291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38112"/>
            <a:ext cx="7920880" cy="6581775"/>
          </a:xfrm>
          <a:prstGeom prst="rect">
            <a:avLst/>
          </a:prstGeom>
          <a:noFill/>
          <a:ln>
            <a:noFill/>
          </a:ln>
        </p:spPr>
      </p:pic>
    </p:spTree>
    <p:extLst>
      <p:ext uri="{BB962C8B-B14F-4D97-AF65-F5344CB8AC3E}">
        <p14:creationId xmlns:p14="http://schemas.microsoft.com/office/powerpoint/2010/main" val="315027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927008438"/>
              </p:ext>
            </p:extLst>
          </p:nvPr>
        </p:nvGraphicFramePr>
        <p:xfrm>
          <a:off x="1227138" y="249238"/>
          <a:ext cx="6691312" cy="6364287"/>
        </p:xfrm>
        <a:graphic>
          <a:graphicData uri="http://schemas.openxmlformats.org/presentationml/2006/ole">
            <mc:AlternateContent xmlns:mc="http://schemas.openxmlformats.org/markup-compatibility/2006">
              <mc:Choice xmlns:v="urn:schemas-microsoft-com:vml" Requires="v">
                <p:oleObj spid="_x0000_s141320" name="CS ChemDraw Drawing" r:id="rId3" imgW="6691286" imgH="6363847" progId="ChemDraw.Document.6.0">
                  <p:embed/>
                </p:oleObj>
              </mc:Choice>
              <mc:Fallback>
                <p:oleObj name="CS ChemDraw Drawing" r:id="rId3" imgW="6691286" imgH="6363847" progId="ChemDraw.Document.6.0">
                  <p:embed/>
                  <p:pic>
                    <p:nvPicPr>
                      <p:cNvPr id="0" name=""/>
                      <p:cNvPicPr/>
                      <p:nvPr/>
                    </p:nvPicPr>
                    <p:blipFill>
                      <a:blip r:embed="rId4"/>
                      <a:stretch>
                        <a:fillRect/>
                      </a:stretch>
                    </p:blipFill>
                    <p:spPr>
                      <a:xfrm>
                        <a:off x="1227138" y="249238"/>
                        <a:ext cx="6691312" cy="6364287"/>
                      </a:xfrm>
                      <a:prstGeom prst="rect">
                        <a:avLst/>
                      </a:prstGeom>
                    </p:spPr>
                  </p:pic>
                </p:oleObj>
              </mc:Fallback>
            </mc:AlternateContent>
          </a:graphicData>
        </a:graphic>
      </p:graphicFrame>
    </p:spTree>
    <p:extLst>
      <p:ext uri="{BB962C8B-B14F-4D97-AF65-F5344CB8AC3E}">
        <p14:creationId xmlns:p14="http://schemas.microsoft.com/office/powerpoint/2010/main" val="2893522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3328560559"/>
              </p:ext>
            </p:extLst>
          </p:nvPr>
        </p:nvGraphicFramePr>
        <p:xfrm>
          <a:off x="0" y="332656"/>
          <a:ext cx="8610794" cy="5760640"/>
        </p:xfrm>
        <a:graphic>
          <a:graphicData uri="http://schemas.openxmlformats.org/presentationml/2006/ole">
            <mc:AlternateContent xmlns:mc="http://schemas.openxmlformats.org/markup-compatibility/2006">
              <mc:Choice xmlns:v="urn:schemas-microsoft-com:vml" Requires="v">
                <p:oleObj spid="_x0000_s142343" name="CS ChemDraw Drawing" r:id="rId3" imgW="6650059" imgH="2717182" progId="ChemDraw.Document.6.0">
                  <p:embed/>
                </p:oleObj>
              </mc:Choice>
              <mc:Fallback>
                <p:oleObj name="CS ChemDraw Drawing" r:id="rId3" imgW="6650059" imgH="2717182" progId="ChemDraw.Document.6.0">
                  <p:embed/>
                  <p:pic>
                    <p:nvPicPr>
                      <p:cNvPr id="0" name=""/>
                      <p:cNvPicPr/>
                      <p:nvPr/>
                    </p:nvPicPr>
                    <p:blipFill>
                      <a:blip r:embed="rId4"/>
                      <a:stretch>
                        <a:fillRect/>
                      </a:stretch>
                    </p:blipFill>
                    <p:spPr>
                      <a:xfrm>
                        <a:off x="0" y="332656"/>
                        <a:ext cx="8610794" cy="5760640"/>
                      </a:xfrm>
                      <a:prstGeom prst="rect">
                        <a:avLst/>
                      </a:prstGeom>
                    </p:spPr>
                  </p:pic>
                </p:oleObj>
              </mc:Fallback>
            </mc:AlternateContent>
          </a:graphicData>
        </a:graphic>
      </p:graphicFrame>
    </p:spTree>
    <p:extLst>
      <p:ext uri="{BB962C8B-B14F-4D97-AF65-F5344CB8AC3E}">
        <p14:creationId xmlns:p14="http://schemas.microsoft.com/office/powerpoint/2010/main" val="4212305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57106"/>
            <a:ext cx="8424936" cy="5742085"/>
          </a:xfrm>
          <a:prstGeom prst="rect">
            <a:avLst/>
          </a:prstGeom>
        </p:spPr>
        <p:txBody>
          <a:bodyPr wrap="square">
            <a:spAutoFit/>
          </a:bodyPr>
          <a:lstStyle/>
          <a:p>
            <a:pPr>
              <a:lnSpc>
                <a:spcPct val="115000"/>
              </a:lnSpc>
              <a:spcAft>
                <a:spcPts val="1000"/>
              </a:spcAft>
              <a:tabLst>
                <a:tab pos="1428750" algn="l"/>
              </a:tabLst>
            </a:pPr>
            <a:r>
              <a:rPr lang="en-US" sz="2400" b="1" dirty="0">
                <a:solidFill>
                  <a:srgbClr val="C00000"/>
                </a:solidFill>
                <a:latin typeface="Times New Roman"/>
                <a:ea typeface="Times New Roman"/>
                <a:cs typeface="Arial"/>
              </a:rPr>
              <a:t>Anti-inflammatory actions of glucocorticoids	</a:t>
            </a:r>
            <a:endParaRPr lang="en-US" sz="2400" dirty="0">
              <a:ea typeface="Calibri"/>
              <a:cs typeface="Arial"/>
            </a:endParaRPr>
          </a:p>
          <a:p>
            <a:pPr>
              <a:lnSpc>
                <a:spcPct val="115000"/>
              </a:lnSpc>
              <a:spcAft>
                <a:spcPts val="0"/>
              </a:spcAft>
            </a:pPr>
            <a:r>
              <a:rPr lang="en-US" sz="2400" dirty="0">
                <a:latin typeface="Times New Roman"/>
                <a:ea typeface="Times New Roman"/>
                <a:cs typeface="Arial"/>
              </a:rPr>
              <a:t>glucocorticoids (GC) may activate or repress the genes to which they associate. Repression in particular may have an important role in GC anti-inflammatory actions. GCs inhibit the transcription of genes encoding cytokines such as interferon-γ, tumor necrosis factor-α (TNF-α), the interleukins, and granulocyte/monocyte colony-stimulating factor, all factors involved in the immune system and inflammatory responses.</a:t>
            </a:r>
            <a:r>
              <a:rPr lang="en-US" sz="2400" baseline="30000" dirty="0">
                <a:latin typeface="Times New Roman"/>
                <a:ea typeface="Times New Roman"/>
                <a:cs typeface="Arial"/>
              </a:rPr>
              <a:t> </a:t>
            </a:r>
            <a:r>
              <a:rPr lang="en-US" sz="2400" dirty="0">
                <a:latin typeface="Times New Roman"/>
                <a:ea typeface="Times New Roman"/>
                <a:cs typeface="Arial"/>
              </a:rPr>
              <a:t>GCs inhibit the production and release of other mediators of inflammation, including prostaglandins, </a:t>
            </a:r>
            <a:r>
              <a:rPr lang="en-US" sz="2400" dirty="0" err="1">
                <a:latin typeface="Times New Roman"/>
                <a:ea typeface="Times New Roman"/>
                <a:cs typeface="Arial"/>
              </a:rPr>
              <a:t>leukotrienes</a:t>
            </a:r>
            <a:r>
              <a:rPr lang="en-US" sz="2400" dirty="0">
                <a:latin typeface="Times New Roman"/>
                <a:ea typeface="Times New Roman"/>
                <a:cs typeface="Arial"/>
              </a:rPr>
              <a:t>, and histamine. In addition, GCs inhibit the expression of the gene encoding collagenase, an important enzyme involved with inflammation.</a:t>
            </a:r>
            <a:endParaRPr lang="en-US" sz="2400" dirty="0">
              <a:ea typeface="Calibri"/>
              <a:cs typeface="Arial"/>
            </a:endParaRPr>
          </a:p>
          <a:p>
            <a:pPr>
              <a:lnSpc>
                <a:spcPct val="115000"/>
              </a:lnSpc>
              <a:spcAft>
                <a:spcPts val="1000"/>
              </a:spcAft>
              <a:tabLst>
                <a:tab pos="1428750" algn="l"/>
              </a:tabLst>
            </a:pPr>
            <a:r>
              <a:rPr lang="en-US" sz="2400" dirty="0">
                <a:latin typeface="Times New Roman"/>
                <a:ea typeface="Times New Roman"/>
                <a:cs typeface="Arial"/>
              </a:rPr>
              <a:t> </a:t>
            </a:r>
            <a:endParaRPr lang="en-US" sz="2400" dirty="0">
              <a:ea typeface="Calibri"/>
              <a:cs typeface="Arial"/>
            </a:endParaRPr>
          </a:p>
        </p:txBody>
      </p:sp>
    </p:spTree>
    <p:extLst>
      <p:ext uri="{BB962C8B-B14F-4D97-AF65-F5344CB8AC3E}">
        <p14:creationId xmlns:p14="http://schemas.microsoft.com/office/powerpoint/2010/main" val="1835266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836712"/>
            <a:ext cx="8064896" cy="5073568"/>
          </a:xfrm>
          <a:prstGeom prst="rect">
            <a:avLst/>
          </a:prstGeom>
        </p:spPr>
        <p:txBody>
          <a:bodyPr wrap="square">
            <a:spAutoFit/>
          </a:bodyPr>
          <a:lstStyle/>
          <a:p>
            <a:pPr>
              <a:lnSpc>
                <a:spcPct val="115000"/>
              </a:lnSpc>
              <a:spcAft>
                <a:spcPts val="1000"/>
              </a:spcAft>
            </a:pPr>
            <a:r>
              <a:rPr lang="en-US" sz="2400" b="1" dirty="0">
                <a:solidFill>
                  <a:srgbClr val="C00000"/>
                </a:solidFill>
                <a:latin typeface="Times New Roman"/>
                <a:ea typeface="Times New Roman"/>
                <a:cs typeface="Arial"/>
              </a:rPr>
              <a:t>Mineralocorticoids</a:t>
            </a:r>
            <a:endParaRPr lang="en-US" sz="2400" dirty="0">
              <a:ea typeface="Calibri"/>
              <a:cs typeface="Arial"/>
            </a:endParaRPr>
          </a:p>
          <a:p>
            <a:pPr>
              <a:lnSpc>
                <a:spcPct val="115000"/>
              </a:lnSpc>
              <a:spcAft>
                <a:spcPts val="0"/>
              </a:spcAft>
            </a:pPr>
            <a:r>
              <a:rPr lang="en-US" sz="2800" b="1" dirty="0">
                <a:latin typeface="Times New Roman"/>
                <a:ea typeface="Times New Roman"/>
                <a:cs typeface="Arial"/>
              </a:rPr>
              <a:t>The MCs are adrenal cortex steroids and analogs with high salt-retaining activity. They are used mainly for treatment of Addison disease, or primary adrenal insufficiency</a:t>
            </a:r>
            <a:r>
              <a:rPr lang="en-US" sz="2800" b="1" dirty="0" smtClean="0">
                <a:latin typeface="Times New Roman"/>
                <a:ea typeface="Times New Roman"/>
                <a:cs typeface="Arial"/>
              </a:rPr>
              <a:t>.</a:t>
            </a:r>
          </a:p>
          <a:p>
            <a:pPr>
              <a:lnSpc>
                <a:spcPct val="115000"/>
              </a:lnSpc>
              <a:spcAft>
                <a:spcPts val="0"/>
              </a:spcAft>
            </a:pPr>
            <a:endParaRPr lang="en-US" sz="2800" b="1" dirty="0">
              <a:latin typeface="Times New Roman"/>
              <a:ea typeface="Times New Roman"/>
              <a:cs typeface="Arial"/>
            </a:endParaRPr>
          </a:p>
          <a:p>
            <a:pPr>
              <a:lnSpc>
                <a:spcPct val="115000"/>
              </a:lnSpc>
              <a:spcAft>
                <a:spcPts val="0"/>
              </a:spcAft>
            </a:pPr>
            <a:endParaRPr lang="en-US" sz="2800" b="1" dirty="0" smtClean="0">
              <a:latin typeface="Times New Roman"/>
              <a:ea typeface="Times New Roman"/>
              <a:cs typeface="Arial"/>
            </a:endParaRPr>
          </a:p>
          <a:p>
            <a:pPr>
              <a:lnSpc>
                <a:spcPct val="115000"/>
              </a:lnSpc>
              <a:spcAft>
                <a:spcPts val="0"/>
              </a:spcAft>
            </a:pPr>
            <a:r>
              <a:rPr lang="en-US" sz="2800" b="1" dirty="0" smtClean="0">
                <a:latin typeface="Times New Roman"/>
                <a:ea typeface="Times New Roman"/>
                <a:cs typeface="Arial"/>
              </a:rPr>
              <a:t> </a:t>
            </a:r>
            <a:r>
              <a:rPr lang="en-US" sz="2800" b="1" dirty="0">
                <a:latin typeface="Times New Roman"/>
                <a:ea typeface="Times New Roman"/>
                <a:cs typeface="Arial"/>
              </a:rPr>
              <a:t>The naturally occurring hormone aldosterone has an 11β-OH and an 18-CHO that naturally bridge to form a </a:t>
            </a:r>
            <a:r>
              <a:rPr lang="en-US" sz="2800" b="1" dirty="0" err="1">
                <a:latin typeface="Times New Roman"/>
                <a:ea typeface="Times New Roman"/>
                <a:cs typeface="Arial"/>
              </a:rPr>
              <a:t>hemiacetal</a:t>
            </a:r>
            <a:r>
              <a:rPr lang="en-US" sz="2800" b="1" dirty="0">
                <a:latin typeface="Times New Roman"/>
                <a:ea typeface="Times New Roman"/>
                <a:cs typeface="Arial"/>
              </a:rPr>
              <a:t>.</a:t>
            </a:r>
            <a:endParaRPr lang="en-US" sz="2800" b="1" dirty="0">
              <a:ea typeface="Calibri"/>
              <a:cs typeface="Arial"/>
            </a:endParaRPr>
          </a:p>
        </p:txBody>
      </p:sp>
    </p:spTree>
    <p:extLst>
      <p:ext uri="{BB962C8B-B14F-4D97-AF65-F5344CB8AC3E}">
        <p14:creationId xmlns:p14="http://schemas.microsoft.com/office/powerpoint/2010/main" val="135618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3434504138"/>
              </p:ext>
            </p:extLst>
          </p:nvPr>
        </p:nvGraphicFramePr>
        <p:xfrm>
          <a:off x="1619250" y="981075"/>
          <a:ext cx="6467475" cy="4597400"/>
        </p:xfrm>
        <a:graphic>
          <a:graphicData uri="http://schemas.openxmlformats.org/presentationml/2006/ole">
            <mc:AlternateContent xmlns:mc="http://schemas.openxmlformats.org/markup-compatibility/2006">
              <mc:Choice xmlns:v="urn:schemas-microsoft-com:vml" Requires="v">
                <p:oleObj spid="_x0000_s144392" name="CS ChemDraw Drawing" r:id="rId3" imgW="2011055" imgH="1432120" progId="ChemDraw.Document.6.0">
                  <p:embed/>
                </p:oleObj>
              </mc:Choice>
              <mc:Fallback>
                <p:oleObj name="CS ChemDraw Drawing" r:id="rId3" imgW="2011055" imgH="1432120" progId="ChemDraw.Document.6.0">
                  <p:embed/>
                  <p:pic>
                    <p:nvPicPr>
                      <p:cNvPr id="0" name="كائن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981075"/>
                        <a:ext cx="6467475"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8685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764704"/>
            <a:ext cx="8640960" cy="3034036"/>
          </a:xfrm>
          <a:prstGeom prst="rect">
            <a:avLst/>
          </a:prstGeom>
        </p:spPr>
        <p:txBody>
          <a:bodyPr wrap="square">
            <a:spAutoFit/>
          </a:bodyPr>
          <a:lstStyle/>
          <a:p>
            <a:pPr>
              <a:lnSpc>
                <a:spcPct val="115000"/>
              </a:lnSpc>
              <a:spcAft>
                <a:spcPts val="0"/>
              </a:spcAft>
            </a:pPr>
            <a:r>
              <a:rPr lang="en-US" sz="2800" b="1" dirty="0">
                <a:latin typeface="Times New Roman"/>
                <a:ea typeface="Times New Roman"/>
                <a:cs typeface="+mj-cs"/>
              </a:rPr>
              <a:t>Aldosterone is too expensive to produce commercially; therefore, other semisynthetic analogs have taken its place for treatment of Addison disease. Various substitutions have been done with variation of salt retention and glucocorticoid </a:t>
            </a:r>
            <a:r>
              <a:rPr lang="en-US" sz="2800" b="1" dirty="0" smtClean="0">
                <a:latin typeface="Times New Roman"/>
                <a:ea typeface="Times New Roman"/>
                <a:cs typeface="+mj-cs"/>
              </a:rPr>
              <a:t>activity.</a:t>
            </a:r>
            <a:endParaRPr lang="en-US" sz="2800" b="1" dirty="0">
              <a:ea typeface="Calibri"/>
              <a:cs typeface="+mj-cs"/>
            </a:endParaRPr>
          </a:p>
          <a:p>
            <a:pPr>
              <a:lnSpc>
                <a:spcPct val="115000"/>
              </a:lnSpc>
              <a:spcAft>
                <a:spcPts val="1000"/>
              </a:spcAft>
            </a:pPr>
            <a:r>
              <a:rPr lang="en-US" sz="2800" b="1" dirty="0">
                <a:latin typeface="Times New Roman"/>
                <a:ea typeface="Times New Roman"/>
                <a:cs typeface="+mj-cs"/>
              </a:rPr>
              <a:t> </a:t>
            </a:r>
            <a:endParaRPr lang="en-US" sz="2800" b="1" dirty="0">
              <a:ea typeface="Calibri"/>
              <a:cs typeface="+mj-cs"/>
            </a:endParaRPr>
          </a:p>
        </p:txBody>
      </p:sp>
    </p:spTree>
    <p:extLst>
      <p:ext uri="{BB962C8B-B14F-4D97-AF65-F5344CB8AC3E}">
        <p14:creationId xmlns:p14="http://schemas.microsoft.com/office/powerpoint/2010/main" val="1551773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كائن 1"/>
          <p:cNvGraphicFramePr>
            <a:graphicFrameLocks noChangeAspect="1"/>
          </p:cNvGraphicFramePr>
          <p:nvPr>
            <p:extLst>
              <p:ext uri="{D42A27DB-BD31-4B8C-83A1-F6EECF244321}">
                <p14:modId xmlns:p14="http://schemas.microsoft.com/office/powerpoint/2010/main" val="1418717995"/>
              </p:ext>
            </p:extLst>
          </p:nvPr>
        </p:nvGraphicFramePr>
        <p:xfrm>
          <a:off x="1195388" y="173672"/>
          <a:ext cx="7337052" cy="6033453"/>
        </p:xfrm>
        <a:graphic>
          <a:graphicData uri="http://schemas.openxmlformats.org/presentationml/2006/ole">
            <mc:AlternateContent xmlns:mc="http://schemas.openxmlformats.org/markup-compatibility/2006">
              <mc:Choice xmlns:v="urn:schemas-microsoft-com:vml" Requires="v">
                <p:oleObj spid="_x0000_s145413" name="CS ChemDraw Drawing" r:id="rId3" imgW="6755208" imgH="5554650" progId="ChemDraw.Document.6.0">
                  <p:embed/>
                </p:oleObj>
              </mc:Choice>
              <mc:Fallback>
                <p:oleObj name="CS ChemDraw Drawing" r:id="rId3" imgW="6755208" imgH="5554650" progId="ChemDraw.Document.6.0">
                  <p:embed/>
                  <p:pic>
                    <p:nvPicPr>
                      <p:cNvPr id="0" name=""/>
                      <p:cNvPicPr/>
                      <p:nvPr/>
                    </p:nvPicPr>
                    <p:blipFill>
                      <a:blip r:embed="rId4"/>
                      <a:stretch>
                        <a:fillRect/>
                      </a:stretch>
                    </p:blipFill>
                    <p:spPr>
                      <a:xfrm>
                        <a:off x="1195388" y="173672"/>
                        <a:ext cx="7337052" cy="6033453"/>
                      </a:xfrm>
                      <a:prstGeom prst="rect">
                        <a:avLst/>
                      </a:prstGeom>
                    </p:spPr>
                  </p:pic>
                </p:oleObj>
              </mc:Fallback>
            </mc:AlternateContent>
          </a:graphicData>
        </a:graphic>
      </p:graphicFrame>
    </p:spTree>
    <p:extLst>
      <p:ext uri="{BB962C8B-B14F-4D97-AF65-F5344CB8AC3E}">
        <p14:creationId xmlns:p14="http://schemas.microsoft.com/office/powerpoint/2010/main" val="3475205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4" name="Rectangle 5"/>
          <p:cNvSpPr>
            <a:spLocks noChangeArrowheads="1"/>
          </p:cNvSpPr>
          <p:nvPr/>
        </p:nvSpPr>
        <p:spPr bwMode="auto">
          <a:xfrm>
            <a:off x="341783" y="557972"/>
            <a:ext cx="846043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smtClean="0">
                <a:ln>
                  <a:noFill/>
                </a:ln>
                <a:solidFill>
                  <a:srgbClr val="FF0000"/>
                </a:solidFill>
                <a:effectLst/>
                <a:latin typeface="Calibri" pitchFamily="34" charset="0"/>
                <a:ea typeface="Times New Roman" pitchFamily="18" charset="0"/>
                <a:cs typeface="Arial" pitchFamily="34" charset="0"/>
              </a:rPr>
              <a:t>Products:-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Fludrocortisone acetate:-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Fluorocortisone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acetate, is used only for the treatment of Addison disease and for inhibition of endogenous adrenocortical secretions. it has sufficient GC activity that in some cases of the disease, additional GCs need not be prescribed.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35384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3470</TotalTime>
  <Words>373</Words>
  <Application>Microsoft Office PowerPoint</Application>
  <PresentationFormat>عرض على الشاشة (3:4)‏</PresentationFormat>
  <Paragraphs>39</Paragraphs>
  <Slides>17</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17</vt:i4>
      </vt:variant>
    </vt:vector>
  </HeadingPairs>
  <TitlesOfParts>
    <vt:vector size="19"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155</cp:revision>
  <dcterms:created xsi:type="dcterms:W3CDTF">2014-10-12T05:31:15Z</dcterms:created>
  <dcterms:modified xsi:type="dcterms:W3CDTF">2018-12-18T17:43:29Z</dcterms:modified>
</cp:coreProperties>
</file>